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fif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1"/>
  </p:notesMasterIdLst>
  <p:sldIdLst>
    <p:sldId id="256" r:id="rId2"/>
    <p:sldId id="258" r:id="rId3"/>
    <p:sldId id="286" r:id="rId4"/>
    <p:sldId id="287" r:id="rId5"/>
    <p:sldId id="288" r:id="rId6"/>
    <p:sldId id="278" r:id="rId7"/>
    <p:sldId id="263" r:id="rId8"/>
    <p:sldId id="285" r:id="rId9"/>
    <p:sldId id="289" r:id="rId10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2"/>
      <p:bold r:id="rId13"/>
      <p:italic r:id="rId14"/>
      <p:boldItalic r:id="rId15"/>
    </p:embeddedFont>
    <p:embeddedFont>
      <p:font typeface="Montserrat Black" panose="00000A00000000000000" pitchFamily="2" charset="0"/>
      <p:bold r:id="rId16"/>
      <p:boldItalic r:id="rId17"/>
    </p:embeddedFont>
    <p:embeddedFont>
      <p:font typeface="Montserrat ExtraBold" panose="00000900000000000000" pitchFamily="2" charset="0"/>
      <p:bold r:id="rId18"/>
      <p:boldItalic r:id="rId19"/>
    </p:embeddedFont>
    <p:embeddedFont>
      <p:font typeface="Montserrat SemiBold" panose="020B0604020202020204" pitchFamily="2" charset="0"/>
      <p:regular r:id="rId20"/>
      <p:bold r:id="rId21"/>
      <p:italic r:id="rId22"/>
      <p:boldItalic r:id="rId23"/>
    </p:embeddedFont>
    <p:embeddedFont>
      <p:font typeface="Roboto" panose="020B0604020202020204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Rg st="1" end="53"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29067E-A8B4-415F-9F91-948502CDC72E}">
  <a:tblStyle styleId="{2F29067E-A8B4-415F-9F91-948502CDC72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516" y="-2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theme" Target="theme/theme1.xml"/></Relationships>
</file>

<file path=ppt/media/image1.gif>
</file>

<file path=ppt/media/image2.gif>
</file>

<file path=ppt/media/image3.png>
</file>

<file path=ppt/media/image4.png>
</file>

<file path=ppt/media/image5.png>
</file>

<file path=ppt/media/image6.jf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6106491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a18ca45c72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a18ca45c72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9c5712675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9c5712675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0452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9c5712675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9c5712675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89445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9c5712675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9c5712675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98799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a18ca45c72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a18ca45c72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a18ca45c72_2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a18ca45c72_2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a18ca45c72_2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a18ca45c72_2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713225" y="1679670"/>
            <a:ext cx="4494300" cy="1390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 Black"/>
              <a:buNone/>
              <a:defRPr sz="40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064602"/>
            <a:ext cx="2427600" cy="7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subTitle" idx="1"/>
          </p:nvPr>
        </p:nvSpPr>
        <p:spPr>
          <a:xfrm>
            <a:off x="2638025" y="3374136"/>
            <a:ext cx="3858900" cy="8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ExtraBold"/>
              <a:buNone/>
              <a:defRPr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title"/>
          </p:nvPr>
        </p:nvSpPr>
        <p:spPr>
          <a:xfrm>
            <a:off x="2084825" y="1340319"/>
            <a:ext cx="4989300" cy="19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hree columns">
  <p:cSld name="CUSTOM_5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713225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 ExtraBold"/>
              <a:buNone/>
              <a:defRPr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ubTitle" idx="1"/>
          </p:nvPr>
        </p:nvSpPr>
        <p:spPr>
          <a:xfrm>
            <a:off x="712956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ubTitle" idx="2"/>
          </p:nvPr>
        </p:nvSpPr>
        <p:spPr>
          <a:xfrm>
            <a:off x="3387494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ubTitle" idx="3"/>
          </p:nvPr>
        </p:nvSpPr>
        <p:spPr>
          <a:xfrm>
            <a:off x="6061644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ubTitle" idx="4"/>
          </p:nvPr>
        </p:nvSpPr>
        <p:spPr>
          <a:xfrm>
            <a:off x="713556" y="3230198"/>
            <a:ext cx="2368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subTitle" idx="5"/>
          </p:nvPr>
        </p:nvSpPr>
        <p:spPr>
          <a:xfrm>
            <a:off x="3388244" y="3230198"/>
            <a:ext cx="2368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subTitle" idx="6"/>
          </p:nvPr>
        </p:nvSpPr>
        <p:spPr>
          <a:xfrm>
            <a:off x="6061494" y="3230198"/>
            <a:ext cx="2368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title" idx="7" hasCustomPrompt="1"/>
          </p:nvPr>
        </p:nvSpPr>
        <p:spPr>
          <a:xfrm>
            <a:off x="1632473" y="1880227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7"/>
          <p:cNvSpPr txBox="1">
            <a:spLocks noGrp="1"/>
          </p:cNvSpPr>
          <p:nvPr>
            <p:ph type="title" idx="8" hasCustomPrompt="1"/>
          </p:nvPr>
        </p:nvSpPr>
        <p:spPr>
          <a:xfrm>
            <a:off x="6982227" y="1878714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7"/>
          <p:cNvSpPr txBox="1">
            <a:spLocks noGrp="1"/>
          </p:cNvSpPr>
          <p:nvPr>
            <p:ph type="title" idx="9" hasCustomPrompt="1"/>
          </p:nvPr>
        </p:nvSpPr>
        <p:spPr>
          <a:xfrm>
            <a:off x="4306998" y="1880227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1">
    <p:bg>
      <p:bgPr>
        <a:solidFill>
          <a:schemeClr val="lt1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>
            <a:spLocks noGrp="1"/>
          </p:cNvSpPr>
          <p:nvPr>
            <p:ph type="title"/>
          </p:nvPr>
        </p:nvSpPr>
        <p:spPr>
          <a:xfrm>
            <a:off x="713225" y="1538700"/>
            <a:ext cx="38589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Font typeface="Montserrat Black"/>
              <a:buNone/>
              <a:defRPr sz="7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3"/>
          <p:cNvSpPr txBox="1">
            <a:spLocks noGrp="1"/>
          </p:cNvSpPr>
          <p:nvPr>
            <p:ph type="subTitle" idx="1"/>
          </p:nvPr>
        </p:nvSpPr>
        <p:spPr>
          <a:xfrm>
            <a:off x="714675" y="2703965"/>
            <a:ext cx="3534000" cy="12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3">
  <p:cSld name="CUSTOM_1_3"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>
            <a:spLocks noGrp="1"/>
          </p:cNvSpPr>
          <p:nvPr>
            <p:ph type="title"/>
          </p:nvPr>
        </p:nvSpPr>
        <p:spPr>
          <a:xfrm>
            <a:off x="714675" y="1030550"/>
            <a:ext cx="38589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6000"/>
              <a:buFont typeface="Montserrat Black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7"/>
          <p:cNvSpPr txBox="1">
            <a:spLocks noGrp="1"/>
          </p:cNvSpPr>
          <p:nvPr>
            <p:ph type="subTitle" idx="1"/>
          </p:nvPr>
        </p:nvSpPr>
        <p:spPr>
          <a:xfrm>
            <a:off x="714675" y="2445774"/>
            <a:ext cx="3858900" cy="21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"/>
              <a:buChar char="●"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_2_1">
    <p:bg>
      <p:bgPr>
        <a:solidFill>
          <a:schemeClr val="lt1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>
            <a:spLocks noGrp="1"/>
          </p:cNvSpPr>
          <p:nvPr>
            <p:ph type="title"/>
          </p:nvPr>
        </p:nvSpPr>
        <p:spPr>
          <a:xfrm>
            <a:off x="5474900" y="2208525"/>
            <a:ext cx="2782200" cy="10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66" name="Google Shape;166;p28"/>
          <p:cNvSpPr txBox="1">
            <a:spLocks noGrp="1"/>
          </p:cNvSpPr>
          <p:nvPr>
            <p:ph type="subTitle" idx="1"/>
          </p:nvPr>
        </p:nvSpPr>
        <p:spPr>
          <a:xfrm>
            <a:off x="5925675" y="3766750"/>
            <a:ext cx="2505000" cy="8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8"/>
          <p:cNvSpPr txBox="1">
            <a:spLocks noGrp="1"/>
          </p:cNvSpPr>
          <p:nvPr>
            <p:ph type="title" idx="2" hasCustomPrompt="1"/>
          </p:nvPr>
        </p:nvSpPr>
        <p:spPr>
          <a:xfrm>
            <a:off x="7521825" y="1137675"/>
            <a:ext cx="648300" cy="62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5">
  <p:cSld name="TITLE_ONLY_1_1_1_2">
    <p:bg>
      <p:bgPr>
        <a:solidFill>
          <a:schemeClr val="dk2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/>
          <p:cNvSpPr txBox="1">
            <a:spLocks noGrp="1"/>
          </p:cNvSpPr>
          <p:nvPr>
            <p:ph type="title"/>
          </p:nvPr>
        </p:nvSpPr>
        <p:spPr>
          <a:xfrm>
            <a:off x="5687125" y="1682500"/>
            <a:ext cx="274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31"/>
          <p:cNvSpPr txBox="1">
            <a:spLocks noGrp="1"/>
          </p:cNvSpPr>
          <p:nvPr>
            <p:ph type="subTitle" idx="1"/>
          </p:nvPr>
        </p:nvSpPr>
        <p:spPr>
          <a:xfrm>
            <a:off x="5687125" y="2313433"/>
            <a:ext cx="2743500" cy="13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 ExtraBold"/>
              <a:buNone/>
              <a:defRPr sz="2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6" r:id="rId2"/>
    <p:sldLayoutId id="2147483658" r:id="rId3"/>
    <p:sldLayoutId id="2147483663" r:id="rId4"/>
    <p:sldLayoutId id="2147483669" r:id="rId5"/>
    <p:sldLayoutId id="2147483673" r:id="rId6"/>
    <p:sldLayoutId id="2147483674" r:id="rId7"/>
    <p:sldLayoutId id="2147483677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jfif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8"/>
          <p:cNvSpPr/>
          <p:nvPr/>
        </p:nvSpPr>
        <p:spPr>
          <a:xfrm>
            <a:off x="4724400" y="557100"/>
            <a:ext cx="4029300" cy="40293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6" name="Google Shape;196;p38"/>
          <p:cNvPicPr preferRelativeResize="0"/>
          <p:nvPr/>
        </p:nvPicPr>
        <p:blipFill rotWithShape="1">
          <a:blip r:embed="rId3">
            <a:alphaModFix/>
          </a:blip>
          <a:srcRect l="-1613" t="-1456" r="-3142" b="-3299"/>
          <a:stretch/>
        </p:blipFill>
        <p:spPr>
          <a:xfrm>
            <a:off x="5078050" y="939700"/>
            <a:ext cx="3350400" cy="3350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7" name="Google Shape;197;p38"/>
          <p:cNvSpPr txBox="1">
            <a:spLocks noGrp="1"/>
          </p:cNvSpPr>
          <p:nvPr>
            <p:ph type="title"/>
          </p:nvPr>
        </p:nvSpPr>
        <p:spPr>
          <a:xfrm>
            <a:off x="713225" y="1679670"/>
            <a:ext cx="4494300" cy="7480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Virasschool</a:t>
            </a:r>
            <a:endParaRPr dirty="0"/>
          </a:p>
        </p:txBody>
      </p:sp>
      <p:sp>
        <p:nvSpPr>
          <p:cNvPr id="198" name="Google Shape;198;p38"/>
          <p:cNvSpPr txBox="1">
            <a:spLocks noGrp="1"/>
          </p:cNvSpPr>
          <p:nvPr>
            <p:ph type="subTitle" idx="1"/>
          </p:nvPr>
        </p:nvSpPr>
        <p:spPr>
          <a:xfrm>
            <a:off x="683568" y="2355726"/>
            <a:ext cx="3816424" cy="15121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da-DK" sz="2400" dirty="0"/>
              <a:t>Virtual Assistant Educational Institution in Tegal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7" grpId="0"/>
      <p:bldP spid="198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7550" y="810925"/>
            <a:ext cx="3613224" cy="361322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04;p39"/>
          <p:cNvSpPr txBox="1">
            <a:spLocks/>
          </p:cNvSpPr>
          <p:nvPr/>
        </p:nvSpPr>
        <p:spPr>
          <a:xfrm>
            <a:off x="416050" y="925349"/>
            <a:ext cx="4515990" cy="3384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14300" indent="0"/>
            <a:r>
              <a:rPr lang="id-ID" sz="1200" dirty="0"/>
              <a:t>Informasi merupakan bagian penting yang tidak dapat dipisahkan dari kehidupan sehari-hari, sehingga manusia berupaya membuat alat bantu agar informasi yang disampaikan dapat lebih cepat dan efektif. Pada hal ini salah satu contoh alat bantu yang dapat digunakan adalah Virtual Assistant</a:t>
            </a:r>
            <a:r>
              <a:rPr lang="en-US" sz="1200" dirty="0"/>
              <a:t>. Website “</a:t>
            </a:r>
            <a:r>
              <a:rPr lang="en-US" sz="1200" dirty="0" err="1"/>
              <a:t>Virasschool</a:t>
            </a:r>
            <a:r>
              <a:rPr lang="en-US" sz="1200" dirty="0"/>
              <a:t> (Virtual Assistant Educational Institution in </a:t>
            </a:r>
            <a:r>
              <a:rPr lang="en-US" sz="1200" dirty="0" err="1"/>
              <a:t>Tegal</a:t>
            </a:r>
            <a:r>
              <a:rPr lang="en-US" sz="1200" dirty="0"/>
              <a:t>)” yang </a:t>
            </a:r>
            <a:r>
              <a:rPr lang="en-US" sz="1200" dirty="0" err="1"/>
              <a:t>dapat</a:t>
            </a:r>
            <a:r>
              <a:rPr lang="en-US" sz="1200" dirty="0"/>
              <a:t> </a:t>
            </a:r>
            <a:r>
              <a:rPr lang="en-US" sz="1200" dirty="0" err="1"/>
              <a:t>digunakan</a:t>
            </a:r>
            <a:r>
              <a:rPr lang="en-US" sz="1200" dirty="0"/>
              <a:t> </a:t>
            </a:r>
            <a:r>
              <a:rPr lang="en-US" sz="1200" dirty="0" err="1"/>
              <a:t>sebagai</a:t>
            </a:r>
            <a:r>
              <a:rPr lang="en-US" sz="1200" dirty="0"/>
              <a:t> </a:t>
            </a:r>
            <a:r>
              <a:rPr lang="en-US" sz="1200" dirty="0" err="1"/>
              <a:t>sarana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mencari</a:t>
            </a:r>
            <a:r>
              <a:rPr lang="en-US" sz="1200" dirty="0"/>
              <a:t> </a:t>
            </a:r>
            <a:r>
              <a:rPr lang="en-US" sz="1200" dirty="0" err="1"/>
              <a:t>informasi</a:t>
            </a:r>
            <a:r>
              <a:rPr lang="en-US" sz="1200" dirty="0"/>
              <a:t> </a:t>
            </a:r>
            <a:r>
              <a:rPr lang="en-US" sz="1200" dirty="0" err="1"/>
              <a:t>mengenai</a:t>
            </a:r>
            <a:r>
              <a:rPr lang="en-US" sz="1200" dirty="0"/>
              <a:t> Lembaga </a:t>
            </a:r>
            <a:r>
              <a:rPr lang="en-US" sz="1200" dirty="0" err="1"/>
              <a:t>pendidikan</a:t>
            </a:r>
            <a:r>
              <a:rPr lang="en-US" sz="1200" dirty="0"/>
              <a:t> </a:t>
            </a:r>
            <a:r>
              <a:rPr lang="en-US" sz="1200" dirty="0" err="1"/>
              <a:t>khususnya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jenjang</a:t>
            </a:r>
            <a:r>
              <a:rPr lang="en-US" sz="1200" dirty="0"/>
              <a:t> </a:t>
            </a:r>
            <a:r>
              <a:rPr lang="en-US" sz="1200" dirty="0" err="1"/>
              <a:t>pendidikan</a:t>
            </a:r>
            <a:r>
              <a:rPr lang="en-US" sz="1200" dirty="0"/>
              <a:t> SD, SMP, dan SMA/SMK yang </a:t>
            </a:r>
            <a:r>
              <a:rPr lang="en-US" sz="1200" dirty="0" err="1"/>
              <a:t>ingin</a:t>
            </a:r>
            <a:r>
              <a:rPr lang="en-US" sz="1200" dirty="0"/>
              <a:t> </a:t>
            </a:r>
            <a:r>
              <a:rPr lang="en-US" sz="1200" dirty="0" err="1"/>
              <a:t>diketahui</a:t>
            </a:r>
            <a:r>
              <a:rPr lang="en-US" sz="1200" dirty="0"/>
              <a:t> oleh </a:t>
            </a:r>
            <a:r>
              <a:rPr lang="en-US" sz="1200" dirty="0" err="1"/>
              <a:t>masyarakat</a:t>
            </a:r>
            <a:r>
              <a:rPr lang="en-US" sz="1200" dirty="0"/>
              <a:t>, </a:t>
            </a:r>
            <a:r>
              <a:rPr lang="en-US" sz="1200" dirty="0" err="1"/>
              <a:t>serta</a:t>
            </a:r>
            <a:r>
              <a:rPr lang="en-US" sz="1200" dirty="0"/>
              <a:t> </a:t>
            </a:r>
            <a:r>
              <a:rPr lang="en-US" sz="1200" dirty="0" err="1"/>
              <a:t>calon</a:t>
            </a:r>
            <a:r>
              <a:rPr lang="en-US" sz="1200" dirty="0"/>
              <a:t> </a:t>
            </a:r>
            <a:r>
              <a:rPr lang="en-US" sz="1200" dirty="0" err="1"/>
              <a:t>siswa</a:t>
            </a:r>
            <a:r>
              <a:rPr lang="en-US" sz="1200" dirty="0"/>
              <a:t> yang </a:t>
            </a:r>
            <a:r>
              <a:rPr lang="en-US" sz="1200" dirty="0" err="1"/>
              <a:t>akan</a:t>
            </a:r>
            <a:r>
              <a:rPr lang="en-US" sz="1200" dirty="0"/>
              <a:t> </a:t>
            </a:r>
            <a:r>
              <a:rPr lang="en-US" sz="1200" dirty="0" err="1"/>
              <a:t>mendaftarkan</a:t>
            </a:r>
            <a:r>
              <a:rPr lang="en-US" sz="1200" dirty="0"/>
              <a:t> </a:t>
            </a:r>
            <a:r>
              <a:rPr lang="en-US" sz="1200" dirty="0" err="1"/>
              <a:t>diri</a:t>
            </a:r>
            <a:r>
              <a:rPr lang="en-US" sz="1200" dirty="0"/>
              <a:t> </a:t>
            </a:r>
            <a:r>
              <a:rPr lang="en-US" sz="1200" dirty="0" err="1"/>
              <a:t>ke</a:t>
            </a:r>
            <a:r>
              <a:rPr lang="en-US" sz="1200" dirty="0"/>
              <a:t> </a:t>
            </a:r>
            <a:r>
              <a:rPr lang="en-US" sz="1200" dirty="0" err="1"/>
              <a:t>lembaga</a:t>
            </a:r>
            <a:r>
              <a:rPr lang="en-US" sz="1200" dirty="0"/>
              <a:t> </a:t>
            </a:r>
            <a:r>
              <a:rPr lang="en-US" sz="1200" dirty="0" err="1"/>
              <a:t>pendidikan</a:t>
            </a:r>
            <a:r>
              <a:rPr lang="en-US" sz="1200" dirty="0"/>
              <a:t> </a:t>
            </a:r>
            <a:r>
              <a:rPr lang="en-US" sz="1200" dirty="0" err="1"/>
              <a:t>terkait</a:t>
            </a:r>
            <a:r>
              <a:rPr lang="en-US" sz="1200" dirty="0"/>
              <a:t> yang </a:t>
            </a:r>
            <a:r>
              <a:rPr lang="en-US" sz="1200" dirty="0" err="1"/>
              <a:t>ada</a:t>
            </a:r>
            <a:r>
              <a:rPr lang="en-US" sz="1200" dirty="0"/>
              <a:t> di Kota </a:t>
            </a:r>
            <a:r>
              <a:rPr lang="en-US" sz="1200" dirty="0" err="1"/>
              <a:t>Tegal</a:t>
            </a:r>
            <a:r>
              <a:rPr lang="en-US" sz="1200" dirty="0"/>
              <a:t>. </a:t>
            </a:r>
            <a:br>
              <a:rPr lang="en-US" sz="1200" dirty="0"/>
            </a:br>
            <a:endParaRPr lang="id-ID" sz="12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1"/>
          <p:cNvSpPr/>
          <p:nvPr/>
        </p:nvSpPr>
        <p:spPr>
          <a:xfrm>
            <a:off x="1190700" y="-809550"/>
            <a:ext cx="6762600" cy="6762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41"/>
          <p:cNvSpPr txBox="1">
            <a:spLocks noGrp="1"/>
          </p:cNvSpPr>
          <p:nvPr>
            <p:ph type="subTitle" idx="1"/>
          </p:nvPr>
        </p:nvSpPr>
        <p:spPr>
          <a:xfrm>
            <a:off x="2638025" y="3374136"/>
            <a:ext cx="3858900" cy="8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—Sheup</a:t>
            </a:r>
            <a:endParaRPr dirty="0"/>
          </a:p>
        </p:txBody>
      </p:sp>
      <p:sp>
        <p:nvSpPr>
          <p:cNvPr id="218" name="Google Shape;218;p41"/>
          <p:cNvSpPr txBox="1">
            <a:spLocks noGrp="1"/>
          </p:cNvSpPr>
          <p:nvPr>
            <p:ph type="title"/>
          </p:nvPr>
        </p:nvSpPr>
        <p:spPr>
          <a:xfrm>
            <a:off x="2084825" y="1340319"/>
            <a:ext cx="4989300" cy="19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Virasschool menggunakan bahasa pemrograman Python dengan metode NLP dan algoritm Cosine Similarity.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82684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1"/>
          <p:cNvSpPr/>
          <p:nvPr/>
        </p:nvSpPr>
        <p:spPr>
          <a:xfrm>
            <a:off x="1190700" y="-809550"/>
            <a:ext cx="6762600" cy="6762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41"/>
          <p:cNvSpPr txBox="1">
            <a:spLocks noGrp="1"/>
          </p:cNvSpPr>
          <p:nvPr>
            <p:ph type="subTitle" idx="1"/>
          </p:nvPr>
        </p:nvSpPr>
        <p:spPr>
          <a:xfrm>
            <a:off x="2638025" y="3374136"/>
            <a:ext cx="3858900" cy="8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—Sheup</a:t>
            </a:r>
            <a:endParaRPr dirty="0"/>
          </a:p>
        </p:txBody>
      </p:sp>
      <p:sp>
        <p:nvSpPr>
          <p:cNvPr id="218" name="Google Shape;218;p41"/>
          <p:cNvSpPr txBox="1">
            <a:spLocks noGrp="1"/>
          </p:cNvSpPr>
          <p:nvPr>
            <p:ph type="title"/>
          </p:nvPr>
        </p:nvSpPr>
        <p:spPr>
          <a:xfrm>
            <a:off x="2084825" y="1340319"/>
            <a:ext cx="4989300" cy="19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Chatbot yang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dikembangkan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memanfaatkan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natural language processing (NLP) agar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sistem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dapat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memahami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query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pengguna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dalam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bentuk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bahasa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natural. </a:t>
            </a:r>
            <a:endParaRPr sz="200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505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1"/>
          <p:cNvSpPr/>
          <p:nvPr/>
        </p:nvSpPr>
        <p:spPr>
          <a:xfrm>
            <a:off x="1190700" y="-809550"/>
            <a:ext cx="6762600" cy="6762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41"/>
          <p:cNvSpPr txBox="1">
            <a:spLocks noGrp="1"/>
          </p:cNvSpPr>
          <p:nvPr>
            <p:ph type="subTitle" idx="1"/>
          </p:nvPr>
        </p:nvSpPr>
        <p:spPr>
          <a:xfrm>
            <a:off x="2638025" y="3374136"/>
            <a:ext cx="3858900" cy="8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—Sheup</a:t>
            </a:r>
            <a:endParaRPr dirty="0"/>
          </a:p>
        </p:txBody>
      </p:sp>
      <p:sp>
        <p:nvSpPr>
          <p:cNvPr id="218" name="Google Shape;218;p41"/>
          <p:cNvSpPr txBox="1">
            <a:spLocks noGrp="1"/>
          </p:cNvSpPr>
          <p:nvPr>
            <p:ph type="title"/>
          </p:nvPr>
        </p:nvSpPr>
        <p:spPr>
          <a:xfrm>
            <a:off x="2084825" y="1340319"/>
            <a:ext cx="4989300" cy="19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Metode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Cosine Similarity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ialah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metode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untuk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menghitung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kesamaan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antara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dua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buah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objek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yang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dinyatakan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dengan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menggunakan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keywords(kata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kunci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).</a:t>
            </a:r>
            <a:endParaRPr sz="200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840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60"/>
          <p:cNvSpPr txBox="1">
            <a:spLocks noGrp="1"/>
          </p:cNvSpPr>
          <p:nvPr>
            <p:ph type="title"/>
          </p:nvPr>
        </p:nvSpPr>
        <p:spPr>
          <a:xfrm>
            <a:off x="3773766" y="627534"/>
            <a:ext cx="4248472" cy="6480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</a:t>
            </a:r>
            <a:r>
              <a:rPr lang="id-ID" dirty="0"/>
              <a:t>anfaat</a:t>
            </a:r>
            <a:r>
              <a:rPr lang="en-US" dirty="0"/>
              <a:t> </a:t>
            </a:r>
            <a:r>
              <a:rPr lang="en-US" dirty="0" err="1"/>
              <a:t>Virasschool</a:t>
            </a:r>
            <a:endParaRPr dirty="0"/>
          </a:p>
        </p:txBody>
      </p:sp>
      <p:sp>
        <p:nvSpPr>
          <p:cNvPr id="601" name="Google Shape;601;p60"/>
          <p:cNvSpPr txBox="1">
            <a:spLocks noGrp="1"/>
          </p:cNvSpPr>
          <p:nvPr>
            <p:ph type="subTitle" idx="1"/>
          </p:nvPr>
        </p:nvSpPr>
        <p:spPr>
          <a:xfrm>
            <a:off x="3851920" y="1275606"/>
            <a:ext cx="4680520" cy="35283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ts val="1100"/>
            </a:pPr>
            <a:r>
              <a:rPr lang="en-US" dirty="0"/>
              <a:t>1. </a:t>
            </a:r>
            <a:r>
              <a:rPr lang="en-US" dirty="0" err="1"/>
              <a:t>Pengguna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mudah</a:t>
            </a:r>
            <a:r>
              <a:rPr lang="en-US" dirty="0"/>
              <a:t> </a:t>
            </a:r>
            <a:r>
              <a:rPr lang="en-US" dirty="0" err="1"/>
              <a:t>mendapatkan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umum</a:t>
            </a:r>
            <a:r>
              <a:rPr lang="en-US" dirty="0"/>
              <a:t> </a:t>
            </a:r>
            <a:r>
              <a:rPr lang="en-US" dirty="0" err="1"/>
              <a:t>seputar</a:t>
            </a:r>
            <a:r>
              <a:rPr lang="en-US" dirty="0"/>
              <a:t> </a:t>
            </a:r>
            <a:r>
              <a:rPr lang="en-US" dirty="0" err="1"/>
              <a:t>lembaga</a:t>
            </a:r>
            <a:r>
              <a:rPr lang="en-US" dirty="0"/>
              <a:t> </a:t>
            </a:r>
            <a:r>
              <a:rPr lang="en-US" dirty="0" err="1"/>
              <a:t>pendidikan</a:t>
            </a:r>
            <a:r>
              <a:rPr lang="en-US" dirty="0"/>
              <a:t> yang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melalui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website yang </a:t>
            </a:r>
            <a:r>
              <a:rPr lang="en-US" dirty="0" err="1"/>
              <a:t>dilengkapi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chatbot.</a:t>
            </a:r>
          </a:p>
          <a:p>
            <a:pPr marL="0" lvl="0" indent="0">
              <a:buSzPts val="1100"/>
            </a:pPr>
            <a:r>
              <a:rPr lang="en-US" dirty="0"/>
              <a:t>2.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memakan</a:t>
            </a:r>
            <a:r>
              <a:rPr lang="en-US" dirty="0"/>
              <a:t> </a:t>
            </a:r>
            <a:r>
              <a:rPr lang="en-US" dirty="0" err="1"/>
              <a:t>waktu</a:t>
            </a:r>
            <a:r>
              <a:rPr lang="en-US" dirty="0"/>
              <a:t>. Karena </a:t>
            </a:r>
            <a:r>
              <a:rPr lang="en-US" dirty="0" err="1"/>
              <a:t>layanan</a:t>
            </a:r>
            <a:r>
              <a:rPr lang="en-US" dirty="0"/>
              <a:t> Chatbot </a:t>
            </a:r>
            <a:r>
              <a:rPr lang="en-US" dirty="0" err="1"/>
              <a:t>tersedia</a:t>
            </a:r>
            <a:r>
              <a:rPr lang="en-US" dirty="0"/>
              <a:t> 24 jam.</a:t>
            </a:r>
            <a:br>
              <a:rPr lang="en-US" dirty="0"/>
            </a:br>
            <a:r>
              <a:rPr lang="en-US" dirty="0"/>
              <a:t>3. Lembaga </a:t>
            </a:r>
            <a:r>
              <a:rPr lang="en-US" dirty="0" err="1"/>
              <a:t>pendidikan</a:t>
            </a:r>
            <a:r>
              <a:rPr lang="en-US" dirty="0"/>
              <a:t> juga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promosi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para </a:t>
            </a:r>
            <a:r>
              <a:rPr lang="en-US" dirty="0" err="1"/>
              <a:t>pengguna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tujuan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menarik</a:t>
            </a:r>
            <a:r>
              <a:rPr lang="en-US" dirty="0"/>
              <a:t> </a:t>
            </a:r>
            <a:r>
              <a:rPr lang="en-US" dirty="0" err="1"/>
              <a:t>calon</a:t>
            </a:r>
            <a:r>
              <a:rPr lang="en-US" dirty="0"/>
              <a:t> </a:t>
            </a:r>
            <a:r>
              <a:rPr lang="en-US" dirty="0" err="1"/>
              <a:t>siswa</a:t>
            </a:r>
            <a:r>
              <a:rPr lang="en-US" dirty="0"/>
              <a:t>.</a:t>
            </a:r>
            <a:br>
              <a:rPr lang="en-US" dirty="0"/>
            </a:br>
            <a:endParaRPr dirty="0"/>
          </a:p>
        </p:txBody>
      </p:sp>
      <p:grpSp>
        <p:nvGrpSpPr>
          <p:cNvPr id="4" name="Group 3"/>
          <p:cNvGrpSpPr/>
          <p:nvPr/>
        </p:nvGrpSpPr>
        <p:grpSpPr>
          <a:xfrm>
            <a:off x="-297759" y="555526"/>
            <a:ext cx="4032448" cy="3960440"/>
            <a:chOff x="713225" y="557100"/>
            <a:chExt cx="4029300" cy="4029300"/>
          </a:xfrm>
        </p:grpSpPr>
        <p:sp>
          <p:nvSpPr>
            <p:cNvPr id="599" name="Google Shape;599;p60"/>
            <p:cNvSpPr/>
            <p:nvPr/>
          </p:nvSpPr>
          <p:spPr>
            <a:xfrm>
              <a:off x="713225" y="557100"/>
              <a:ext cx="4029300" cy="40293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1997288" y="1126963"/>
              <a:ext cx="1461172" cy="2889585"/>
              <a:chOff x="1997288" y="1126963"/>
              <a:chExt cx="1461172" cy="2889585"/>
            </a:xfrm>
          </p:grpSpPr>
          <p:pic>
            <p:nvPicPr>
              <p:cNvPr id="602" name="Google Shape;602;p60"/>
              <p:cNvPicPr preferRelativeResize="0"/>
              <p:nvPr/>
            </p:nvPicPr>
            <p:blipFill rotWithShape="1">
              <a:blip r:embed="rId3">
                <a:alphaModFix/>
              </a:blip>
              <a:srcRect l="28830" t="177" r="12078" b="6346"/>
              <a:stretch/>
            </p:blipFill>
            <p:spPr>
              <a:xfrm>
                <a:off x="2072500" y="1454700"/>
                <a:ext cx="1310750" cy="2230326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03" name="Google Shape;603;p60"/>
              <p:cNvSpPr/>
              <p:nvPr/>
            </p:nvSpPr>
            <p:spPr>
              <a:xfrm>
                <a:off x="1997288" y="1126963"/>
                <a:ext cx="1461172" cy="2889585"/>
              </a:xfrm>
              <a:custGeom>
                <a:avLst/>
                <a:gdLst/>
                <a:ahLst/>
                <a:cxnLst/>
                <a:rect l="l" t="t" r="r" b="b"/>
                <a:pathLst>
                  <a:path w="61960" h="122466" extrusionOk="0">
                    <a:moveTo>
                      <a:pt x="52217" y="0"/>
                    </a:moveTo>
                    <a:lnTo>
                      <a:pt x="9743" y="0"/>
                    </a:lnTo>
                    <a:lnTo>
                      <a:pt x="9743" y="0"/>
                    </a:lnTo>
                    <a:lnTo>
                      <a:pt x="8803" y="0"/>
                    </a:lnTo>
                    <a:lnTo>
                      <a:pt x="7778" y="171"/>
                    </a:lnTo>
                    <a:lnTo>
                      <a:pt x="6838" y="427"/>
                    </a:lnTo>
                    <a:lnTo>
                      <a:pt x="5983" y="769"/>
                    </a:lnTo>
                    <a:lnTo>
                      <a:pt x="5129" y="1111"/>
                    </a:lnTo>
                    <a:lnTo>
                      <a:pt x="4359" y="1624"/>
                    </a:lnTo>
                    <a:lnTo>
                      <a:pt x="3590" y="2222"/>
                    </a:lnTo>
                    <a:lnTo>
                      <a:pt x="2907" y="2820"/>
                    </a:lnTo>
                    <a:lnTo>
                      <a:pt x="2223" y="3504"/>
                    </a:lnTo>
                    <a:lnTo>
                      <a:pt x="1710" y="4273"/>
                    </a:lnTo>
                    <a:lnTo>
                      <a:pt x="1197" y="5042"/>
                    </a:lnTo>
                    <a:lnTo>
                      <a:pt x="770" y="5897"/>
                    </a:lnTo>
                    <a:lnTo>
                      <a:pt x="514" y="6837"/>
                    </a:lnTo>
                    <a:lnTo>
                      <a:pt x="257" y="7777"/>
                    </a:lnTo>
                    <a:lnTo>
                      <a:pt x="86" y="8717"/>
                    </a:lnTo>
                    <a:lnTo>
                      <a:pt x="1" y="9743"/>
                    </a:lnTo>
                    <a:lnTo>
                      <a:pt x="1" y="112723"/>
                    </a:lnTo>
                    <a:lnTo>
                      <a:pt x="1" y="112723"/>
                    </a:lnTo>
                    <a:lnTo>
                      <a:pt x="86" y="113748"/>
                    </a:lnTo>
                    <a:lnTo>
                      <a:pt x="257" y="114688"/>
                    </a:lnTo>
                    <a:lnTo>
                      <a:pt x="514" y="115629"/>
                    </a:lnTo>
                    <a:lnTo>
                      <a:pt x="770" y="116569"/>
                    </a:lnTo>
                    <a:lnTo>
                      <a:pt x="1197" y="117423"/>
                    </a:lnTo>
                    <a:lnTo>
                      <a:pt x="1710" y="118192"/>
                    </a:lnTo>
                    <a:lnTo>
                      <a:pt x="2223" y="118962"/>
                    </a:lnTo>
                    <a:lnTo>
                      <a:pt x="2907" y="119645"/>
                    </a:lnTo>
                    <a:lnTo>
                      <a:pt x="3590" y="120243"/>
                    </a:lnTo>
                    <a:lnTo>
                      <a:pt x="4359" y="120842"/>
                    </a:lnTo>
                    <a:lnTo>
                      <a:pt x="5129" y="121354"/>
                    </a:lnTo>
                    <a:lnTo>
                      <a:pt x="5983" y="121696"/>
                    </a:lnTo>
                    <a:lnTo>
                      <a:pt x="6838" y="122038"/>
                    </a:lnTo>
                    <a:lnTo>
                      <a:pt x="7778" y="122294"/>
                    </a:lnTo>
                    <a:lnTo>
                      <a:pt x="8803" y="122465"/>
                    </a:lnTo>
                    <a:lnTo>
                      <a:pt x="9743" y="122465"/>
                    </a:lnTo>
                    <a:lnTo>
                      <a:pt x="52217" y="122465"/>
                    </a:lnTo>
                    <a:lnTo>
                      <a:pt x="52217" y="122465"/>
                    </a:lnTo>
                    <a:lnTo>
                      <a:pt x="53243" y="122465"/>
                    </a:lnTo>
                    <a:lnTo>
                      <a:pt x="54183" y="122294"/>
                    </a:lnTo>
                    <a:lnTo>
                      <a:pt x="55123" y="122038"/>
                    </a:lnTo>
                    <a:lnTo>
                      <a:pt x="55978" y="121696"/>
                    </a:lnTo>
                    <a:lnTo>
                      <a:pt x="56832" y="121354"/>
                    </a:lnTo>
                    <a:lnTo>
                      <a:pt x="57687" y="120842"/>
                    </a:lnTo>
                    <a:lnTo>
                      <a:pt x="58371" y="120243"/>
                    </a:lnTo>
                    <a:lnTo>
                      <a:pt x="59054" y="119645"/>
                    </a:lnTo>
                    <a:lnTo>
                      <a:pt x="59738" y="118962"/>
                    </a:lnTo>
                    <a:lnTo>
                      <a:pt x="60251" y="118192"/>
                    </a:lnTo>
                    <a:lnTo>
                      <a:pt x="60764" y="117423"/>
                    </a:lnTo>
                    <a:lnTo>
                      <a:pt x="61191" y="116569"/>
                    </a:lnTo>
                    <a:lnTo>
                      <a:pt x="61533" y="115629"/>
                    </a:lnTo>
                    <a:lnTo>
                      <a:pt x="61704" y="114688"/>
                    </a:lnTo>
                    <a:lnTo>
                      <a:pt x="61875" y="113748"/>
                    </a:lnTo>
                    <a:lnTo>
                      <a:pt x="61960" y="112723"/>
                    </a:lnTo>
                    <a:lnTo>
                      <a:pt x="61960" y="9743"/>
                    </a:lnTo>
                    <a:lnTo>
                      <a:pt x="61960" y="9743"/>
                    </a:lnTo>
                    <a:lnTo>
                      <a:pt x="61875" y="8717"/>
                    </a:lnTo>
                    <a:lnTo>
                      <a:pt x="61704" y="7777"/>
                    </a:lnTo>
                    <a:lnTo>
                      <a:pt x="61533" y="6837"/>
                    </a:lnTo>
                    <a:lnTo>
                      <a:pt x="61191" y="5897"/>
                    </a:lnTo>
                    <a:lnTo>
                      <a:pt x="60764" y="5042"/>
                    </a:lnTo>
                    <a:lnTo>
                      <a:pt x="60251" y="4273"/>
                    </a:lnTo>
                    <a:lnTo>
                      <a:pt x="59738" y="3504"/>
                    </a:lnTo>
                    <a:lnTo>
                      <a:pt x="59054" y="2820"/>
                    </a:lnTo>
                    <a:lnTo>
                      <a:pt x="58371" y="2222"/>
                    </a:lnTo>
                    <a:lnTo>
                      <a:pt x="57687" y="1624"/>
                    </a:lnTo>
                    <a:lnTo>
                      <a:pt x="56832" y="1111"/>
                    </a:lnTo>
                    <a:lnTo>
                      <a:pt x="55978" y="769"/>
                    </a:lnTo>
                    <a:lnTo>
                      <a:pt x="55123" y="427"/>
                    </a:lnTo>
                    <a:lnTo>
                      <a:pt x="54183" y="171"/>
                    </a:lnTo>
                    <a:lnTo>
                      <a:pt x="53243" y="0"/>
                    </a:lnTo>
                    <a:lnTo>
                      <a:pt x="52217" y="0"/>
                    </a:lnTo>
                    <a:lnTo>
                      <a:pt x="52217" y="0"/>
                    </a:lnTo>
                    <a:close/>
                    <a:moveTo>
                      <a:pt x="24870" y="5042"/>
                    </a:moveTo>
                    <a:lnTo>
                      <a:pt x="24870" y="5042"/>
                    </a:lnTo>
                    <a:lnTo>
                      <a:pt x="24955" y="5042"/>
                    </a:lnTo>
                    <a:lnTo>
                      <a:pt x="37176" y="5042"/>
                    </a:lnTo>
                    <a:lnTo>
                      <a:pt x="37176" y="5042"/>
                    </a:lnTo>
                    <a:lnTo>
                      <a:pt x="37433" y="5042"/>
                    </a:lnTo>
                    <a:lnTo>
                      <a:pt x="37689" y="5213"/>
                    </a:lnTo>
                    <a:lnTo>
                      <a:pt x="37860" y="5469"/>
                    </a:lnTo>
                    <a:lnTo>
                      <a:pt x="37946" y="5811"/>
                    </a:lnTo>
                    <a:lnTo>
                      <a:pt x="37946" y="5811"/>
                    </a:lnTo>
                    <a:lnTo>
                      <a:pt x="37860" y="6068"/>
                    </a:lnTo>
                    <a:lnTo>
                      <a:pt x="37689" y="6324"/>
                    </a:lnTo>
                    <a:lnTo>
                      <a:pt x="37433" y="6495"/>
                    </a:lnTo>
                    <a:lnTo>
                      <a:pt x="37091" y="6580"/>
                    </a:lnTo>
                    <a:lnTo>
                      <a:pt x="37091" y="6580"/>
                    </a:lnTo>
                    <a:lnTo>
                      <a:pt x="37091" y="6580"/>
                    </a:lnTo>
                    <a:lnTo>
                      <a:pt x="24870" y="6580"/>
                    </a:lnTo>
                    <a:lnTo>
                      <a:pt x="24870" y="6580"/>
                    </a:lnTo>
                    <a:lnTo>
                      <a:pt x="24870" y="6580"/>
                    </a:lnTo>
                    <a:lnTo>
                      <a:pt x="24528" y="6495"/>
                    </a:lnTo>
                    <a:lnTo>
                      <a:pt x="24272" y="6324"/>
                    </a:lnTo>
                    <a:lnTo>
                      <a:pt x="24101" y="6068"/>
                    </a:lnTo>
                    <a:lnTo>
                      <a:pt x="24101" y="5811"/>
                    </a:lnTo>
                    <a:lnTo>
                      <a:pt x="24101" y="5811"/>
                    </a:lnTo>
                    <a:lnTo>
                      <a:pt x="24101" y="5469"/>
                    </a:lnTo>
                    <a:lnTo>
                      <a:pt x="24272" y="5213"/>
                    </a:lnTo>
                    <a:lnTo>
                      <a:pt x="24528" y="5042"/>
                    </a:lnTo>
                    <a:lnTo>
                      <a:pt x="24870" y="5042"/>
                    </a:lnTo>
                    <a:lnTo>
                      <a:pt x="24870" y="5042"/>
                    </a:lnTo>
                    <a:close/>
                    <a:moveTo>
                      <a:pt x="31023" y="119389"/>
                    </a:moveTo>
                    <a:lnTo>
                      <a:pt x="31023" y="119389"/>
                    </a:lnTo>
                    <a:lnTo>
                      <a:pt x="30340" y="119303"/>
                    </a:lnTo>
                    <a:lnTo>
                      <a:pt x="29741" y="119132"/>
                    </a:lnTo>
                    <a:lnTo>
                      <a:pt x="29143" y="118791"/>
                    </a:lnTo>
                    <a:lnTo>
                      <a:pt x="28630" y="118449"/>
                    </a:lnTo>
                    <a:lnTo>
                      <a:pt x="28288" y="117936"/>
                    </a:lnTo>
                    <a:lnTo>
                      <a:pt x="27947" y="117338"/>
                    </a:lnTo>
                    <a:lnTo>
                      <a:pt x="27776" y="116740"/>
                    </a:lnTo>
                    <a:lnTo>
                      <a:pt x="27690" y="116056"/>
                    </a:lnTo>
                    <a:lnTo>
                      <a:pt x="27690" y="116056"/>
                    </a:lnTo>
                    <a:lnTo>
                      <a:pt x="27776" y="115458"/>
                    </a:lnTo>
                    <a:lnTo>
                      <a:pt x="27947" y="114774"/>
                    </a:lnTo>
                    <a:lnTo>
                      <a:pt x="28288" y="114261"/>
                    </a:lnTo>
                    <a:lnTo>
                      <a:pt x="28630" y="113748"/>
                    </a:lnTo>
                    <a:lnTo>
                      <a:pt x="29143" y="113407"/>
                    </a:lnTo>
                    <a:lnTo>
                      <a:pt x="29741" y="113065"/>
                    </a:lnTo>
                    <a:lnTo>
                      <a:pt x="30340" y="112894"/>
                    </a:lnTo>
                    <a:lnTo>
                      <a:pt x="31023" y="112808"/>
                    </a:lnTo>
                    <a:lnTo>
                      <a:pt x="31023" y="112808"/>
                    </a:lnTo>
                    <a:lnTo>
                      <a:pt x="31621" y="112894"/>
                    </a:lnTo>
                    <a:lnTo>
                      <a:pt x="32305" y="113065"/>
                    </a:lnTo>
                    <a:lnTo>
                      <a:pt x="32818" y="113407"/>
                    </a:lnTo>
                    <a:lnTo>
                      <a:pt x="33331" y="113748"/>
                    </a:lnTo>
                    <a:lnTo>
                      <a:pt x="33758" y="114261"/>
                    </a:lnTo>
                    <a:lnTo>
                      <a:pt x="34014" y="114774"/>
                    </a:lnTo>
                    <a:lnTo>
                      <a:pt x="34185" y="115458"/>
                    </a:lnTo>
                    <a:lnTo>
                      <a:pt x="34271" y="116056"/>
                    </a:lnTo>
                    <a:lnTo>
                      <a:pt x="34271" y="116056"/>
                    </a:lnTo>
                    <a:lnTo>
                      <a:pt x="34185" y="116740"/>
                    </a:lnTo>
                    <a:lnTo>
                      <a:pt x="34014" y="117338"/>
                    </a:lnTo>
                    <a:lnTo>
                      <a:pt x="33758" y="117936"/>
                    </a:lnTo>
                    <a:lnTo>
                      <a:pt x="33331" y="118449"/>
                    </a:lnTo>
                    <a:lnTo>
                      <a:pt x="32818" y="118791"/>
                    </a:lnTo>
                    <a:lnTo>
                      <a:pt x="32305" y="119132"/>
                    </a:lnTo>
                    <a:lnTo>
                      <a:pt x="31621" y="119303"/>
                    </a:lnTo>
                    <a:lnTo>
                      <a:pt x="31023" y="119389"/>
                    </a:lnTo>
                    <a:lnTo>
                      <a:pt x="31023" y="119389"/>
                    </a:lnTo>
                    <a:close/>
                    <a:moveTo>
                      <a:pt x="59482" y="108877"/>
                    </a:moveTo>
                    <a:lnTo>
                      <a:pt x="2479" y="108877"/>
                    </a:lnTo>
                    <a:lnTo>
                      <a:pt x="2479" y="13588"/>
                    </a:lnTo>
                    <a:lnTo>
                      <a:pt x="59482" y="13588"/>
                    </a:lnTo>
                    <a:lnTo>
                      <a:pt x="59482" y="10887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6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 txBox="1">
            <a:spLocks noGrp="1"/>
          </p:cNvSpPr>
          <p:nvPr>
            <p:ph type="title"/>
          </p:nvPr>
        </p:nvSpPr>
        <p:spPr>
          <a:xfrm>
            <a:off x="713225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Step</a:t>
            </a:r>
            <a:r>
              <a:rPr lang="en-US" dirty="0"/>
              <a:t> </a:t>
            </a:r>
            <a:r>
              <a:rPr lang="en-US" dirty="0" err="1"/>
              <a:t>Virasschool</a:t>
            </a:r>
            <a:endParaRPr dirty="0"/>
          </a:p>
        </p:txBody>
      </p:sp>
      <p:sp>
        <p:nvSpPr>
          <p:cNvPr id="269" name="Google Shape;269;p45"/>
          <p:cNvSpPr txBox="1">
            <a:spLocks noGrp="1"/>
          </p:cNvSpPr>
          <p:nvPr>
            <p:ph type="subTitle" idx="1"/>
          </p:nvPr>
        </p:nvSpPr>
        <p:spPr>
          <a:xfrm>
            <a:off x="712956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-ID" dirty="0"/>
              <a:t>USER</a:t>
            </a:r>
            <a:endParaRPr dirty="0"/>
          </a:p>
        </p:txBody>
      </p:sp>
      <p:sp>
        <p:nvSpPr>
          <p:cNvPr id="270" name="Google Shape;270;p45"/>
          <p:cNvSpPr txBox="1">
            <a:spLocks noGrp="1"/>
          </p:cNvSpPr>
          <p:nvPr>
            <p:ph type="subTitle" idx="2"/>
          </p:nvPr>
        </p:nvSpPr>
        <p:spPr>
          <a:xfrm>
            <a:off x="3387494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Website</a:t>
            </a:r>
            <a:endParaRPr dirty="0"/>
          </a:p>
        </p:txBody>
      </p:sp>
      <p:sp>
        <p:nvSpPr>
          <p:cNvPr id="273" name="Google Shape;273;p45"/>
          <p:cNvSpPr txBox="1">
            <a:spLocks noGrp="1"/>
          </p:cNvSpPr>
          <p:nvPr>
            <p:ph type="subTitle" idx="3"/>
          </p:nvPr>
        </p:nvSpPr>
        <p:spPr>
          <a:xfrm>
            <a:off x="6061644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Chatbot</a:t>
            </a:r>
            <a:endParaRPr dirty="0"/>
          </a:p>
        </p:txBody>
      </p:sp>
      <p:sp>
        <p:nvSpPr>
          <p:cNvPr id="279" name="Google Shape;279;p45"/>
          <p:cNvSpPr txBox="1">
            <a:spLocks noGrp="1"/>
          </p:cNvSpPr>
          <p:nvPr>
            <p:ph type="title" idx="8"/>
          </p:nvPr>
        </p:nvSpPr>
        <p:spPr>
          <a:xfrm>
            <a:off x="6982227" y="1878714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596" y="1587565"/>
            <a:ext cx="1080120" cy="1080120"/>
          </a:xfrm>
          <a:prstGeom prst="rect">
            <a:avLst/>
          </a:prstGeom>
        </p:spPr>
      </p:pic>
      <p:cxnSp>
        <p:nvCxnSpPr>
          <p:cNvPr id="5" name="Straight Arrow Connector 4"/>
          <p:cNvCxnSpPr>
            <a:endCxn id="7" idx="1"/>
          </p:cNvCxnSpPr>
          <p:nvPr/>
        </p:nvCxnSpPr>
        <p:spPr>
          <a:xfrm>
            <a:off x="2555776" y="2127625"/>
            <a:ext cx="1087069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2845" y="1552084"/>
            <a:ext cx="1695351" cy="1151081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5429147" y="2127625"/>
            <a:ext cx="1087069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6A14BCC-4516-4FC5-97B8-B77E87E127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4454" y="1479176"/>
            <a:ext cx="1411411" cy="113025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" grpId="0"/>
      <p:bldP spid="269" grpId="0" build="p"/>
      <p:bldP spid="270" grpId="0" build="p"/>
      <p:bldP spid="27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67"/>
          <p:cNvSpPr txBox="1">
            <a:spLocks noGrp="1"/>
          </p:cNvSpPr>
          <p:nvPr>
            <p:ph type="title"/>
          </p:nvPr>
        </p:nvSpPr>
        <p:spPr>
          <a:xfrm>
            <a:off x="714675" y="1030550"/>
            <a:ext cx="38589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4400" dirty="0"/>
              <a:t>T</a:t>
            </a:r>
            <a:r>
              <a:rPr lang="en-US" sz="4400" dirty="0" err="1"/>
              <a:t>arget</a:t>
            </a:r>
            <a:endParaRPr sz="4400" dirty="0"/>
          </a:p>
        </p:txBody>
      </p:sp>
      <p:pic>
        <p:nvPicPr>
          <p:cNvPr id="680" name="Google Shape;680;p67"/>
          <p:cNvPicPr preferRelativeResize="0"/>
          <p:nvPr/>
        </p:nvPicPr>
        <p:blipFill rotWithShape="1">
          <a:blip r:embed="rId3">
            <a:alphaModFix/>
          </a:blip>
          <a:srcRect l="-6934" t="-6934" r="-6934" b="-6934"/>
          <a:stretch/>
        </p:blipFill>
        <p:spPr>
          <a:xfrm>
            <a:off x="5220072" y="915566"/>
            <a:ext cx="3210702" cy="3426784"/>
          </a:xfrm>
          <a:prstGeom prst="ellipse">
            <a:avLst/>
          </a:prstGeom>
          <a:noFill/>
          <a:ln>
            <a:noFill/>
          </a:ln>
        </p:spPr>
      </p:pic>
      <p:sp>
        <p:nvSpPr>
          <p:cNvPr id="9" name="Google Shape;599;p60">
            <a:extLst>
              <a:ext uri="{FF2B5EF4-FFF2-40B4-BE49-F238E27FC236}">
                <a16:creationId xmlns:a16="http://schemas.microsoft.com/office/drawing/2014/main" id="{653E4F6A-D6EE-4B21-8457-62A6F1B58B8F}"/>
              </a:ext>
            </a:extLst>
          </p:cNvPr>
          <p:cNvSpPr/>
          <p:nvPr/>
        </p:nvSpPr>
        <p:spPr>
          <a:xfrm>
            <a:off x="467544" y="1874996"/>
            <a:ext cx="1485383" cy="139778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bg1"/>
                </a:solidFill>
                <a:latin typeface="Montserrat ExtraBold" panose="00000900000000000000" pitchFamily="2" charset="0"/>
              </a:rPr>
              <a:t>Calon </a:t>
            </a:r>
            <a:r>
              <a:rPr lang="en-US" sz="1600" dirty="0" err="1">
                <a:solidFill>
                  <a:schemeClr val="bg1"/>
                </a:solidFill>
                <a:latin typeface="Montserrat ExtraBold" panose="00000900000000000000" pitchFamily="2" charset="0"/>
              </a:rPr>
              <a:t>Siswa</a:t>
            </a:r>
            <a:r>
              <a:rPr lang="en-US" sz="1600" dirty="0">
                <a:solidFill>
                  <a:schemeClr val="bg1"/>
                </a:solidFill>
                <a:latin typeface="Montserrat ExtraBold" panose="00000900000000000000" pitchFamily="2" charset="0"/>
              </a:rPr>
              <a:t> / </a:t>
            </a:r>
            <a:r>
              <a:rPr lang="en-US" sz="1600" dirty="0" err="1">
                <a:solidFill>
                  <a:schemeClr val="bg1"/>
                </a:solidFill>
                <a:latin typeface="Montserrat ExtraBold" panose="00000900000000000000" pitchFamily="2" charset="0"/>
              </a:rPr>
              <a:t>Siswi</a:t>
            </a:r>
            <a:endParaRPr sz="1600" dirty="0">
              <a:solidFill>
                <a:schemeClr val="bg1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13" name="Google Shape;599;p60">
            <a:extLst>
              <a:ext uri="{FF2B5EF4-FFF2-40B4-BE49-F238E27FC236}">
                <a16:creationId xmlns:a16="http://schemas.microsoft.com/office/drawing/2014/main" id="{915B97AE-B48F-40BC-943B-1A868828DFB2}"/>
              </a:ext>
            </a:extLst>
          </p:cNvPr>
          <p:cNvSpPr/>
          <p:nvPr/>
        </p:nvSpPr>
        <p:spPr>
          <a:xfrm>
            <a:off x="2463815" y="2520928"/>
            <a:ext cx="1485383" cy="139778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bg1"/>
                </a:solidFill>
                <a:latin typeface="Montserrat ExtraBold" panose="00000900000000000000" pitchFamily="2" charset="0"/>
              </a:rPr>
              <a:t>Ortu</a:t>
            </a:r>
            <a:r>
              <a:rPr lang="en-US" sz="1600" dirty="0">
                <a:solidFill>
                  <a:schemeClr val="bg1"/>
                </a:solidFill>
                <a:latin typeface="Montserrat ExtraBold" panose="00000900000000000000" pitchFamily="2" charset="0"/>
              </a:rPr>
              <a:t> / </a:t>
            </a:r>
            <a:r>
              <a:rPr lang="en-US" sz="1600" dirty="0" err="1">
                <a:solidFill>
                  <a:schemeClr val="bg1"/>
                </a:solidFill>
                <a:latin typeface="Montserrat ExtraBold" panose="00000900000000000000" pitchFamily="2" charset="0"/>
              </a:rPr>
              <a:t>Wali</a:t>
            </a:r>
            <a:r>
              <a:rPr lang="en-US" sz="1600" dirty="0">
                <a:solidFill>
                  <a:schemeClr val="bg1"/>
                </a:solidFill>
                <a:latin typeface="Montserrat ExtraBold" panose="000009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 ExtraBold" panose="00000900000000000000" pitchFamily="2" charset="0"/>
              </a:rPr>
              <a:t>calon</a:t>
            </a:r>
            <a:r>
              <a:rPr lang="en-US" sz="1600" dirty="0">
                <a:solidFill>
                  <a:schemeClr val="bg1"/>
                </a:solidFill>
                <a:latin typeface="Montserrat ExtraBold" panose="00000900000000000000" pitchFamily="2" charset="0"/>
              </a:rPr>
              <a:t> murid</a:t>
            </a:r>
            <a:endParaRPr sz="1600" dirty="0">
              <a:solidFill>
                <a:schemeClr val="bg1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14" name="Google Shape;599;p60">
            <a:extLst>
              <a:ext uri="{FF2B5EF4-FFF2-40B4-BE49-F238E27FC236}">
                <a16:creationId xmlns:a16="http://schemas.microsoft.com/office/drawing/2014/main" id="{2C77F030-F758-4B5E-A21E-EEAD2B65B8F9}"/>
              </a:ext>
            </a:extLst>
          </p:cNvPr>
          <p:cNvSpPr/>
          <p:nvPr/>
        </p:nvSpPr>
        <p:spPr>
          <a:xfrm>
            <a:off x="4319973" y="3358988"/>
            <a:ext cx="1620179" cy="151701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bg1"/>
                </a:solidFill>
                <a:latin typeface="Montserrat ExtraBold" panose="00000900000000000000" pitchFamily="2" charset="0"/>
              </a:rPr>
              <a:t>Masyarakat </a:t>
            </a:r>
            <a:r>
              <a:rPr lang="en-US" sz="1200" dirty="0" err="1">
                <a:solidFill>
                  <a:schemeClr val="bg1"/>
                </a:solidFill>
                <a:latin typeface="Montserrat ExtraBold" panose="00000900000000000000" pitchFamily="2" charset="0"/>
              </a:rPr>
              <a:t>kota</a:t>
            </a:r>
            <a:r>
              <a:rPr lang="en-US" sz="1200" dirty="0">
                <a:solidFill>
                  <a:schemeClr val="bg1"/>
                </a:solidFill>
                <a:latin typeface="Montserrat ExtraBold" panose="00000900000000000000" pitchFamily="2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Montserrat ExtraBold" panose="00000900000000000000" pitchFamily="2" charset="0"/>
              </a:rPr>
              <a:t>Tegal</a:t>
            </a:r>
            <a:endParaRPr sz="1200" dirty="0">
              <a:solidFill>
                <a:schemeClr val="bg1"/>
              </a:solidFill>
              <a:latin typeface="Montserrat ExtraBold" panose="00000900000000000000" pitchFamily="2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6" grpId="0"/>
      <p:bldP spid="9" grpId="0" animBg="1"/>
      <p:bldP spid="13" grpId="0" animBg="1"/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59EBB4-71EB-409C-B090-FBF67B1FC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D5A2100-42E7-4B5F-957C-81512A4ECB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3225" y="2353770"/>
            <a:ext cx="2427600" cy="716400"/>
          </a:xfrm>
        </p:spPr>
        <p:txBody>
          <a:bodyPr/>
          <a:lstStyle/>
          <a:p>
            <a:r>
              <a:rPr lang="en-US" dirty="0"/>
              <a:t>-</a:t>
            </a:r>
            <a:r>
              <a:rPr lang="en-US" dirty="0" err="1"/>
              <a:t>Sheup</a:t>
            </a:r>
            <a:endParaRPr lang="en-US" dirty="0"/>
          </a:p>
        </p:txBody>
      </p:sp>
      <p:sp>
        <p:nvSpPr>
          <p:cNvPr id="8" name="Google Shape;195;p38">
            <a:extLst>
              <a:ext uri="{FF2B5EF4-FFF2-40B4-BE49-F238E27FC236}">
                <a16:creationId xmlns:a16="http://schemas.microsoft.com/office/drawing/2014/main" id="{3FE3EF5D-CEC8-4322-A5AE-2E686473DA7B}"/>
              </a:ext>
            </a:extLst>
          </p:cNvPr>
          <p:cNvSpPr/>
          <p:nvPr/>
        </p:nvSpPr>
        <p:spPr>
          <a:xfrm>
            <a:off x="4724400" y="557100"/>
            <a:ext cx="4029300" cy="40293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Google Shape;196;p38">
            <a:extLst>
              <a:ext uri="{FF2B5EF4-FFF2-40B4-BE49-F238E27FC236}">
                <a16:creationId xmlns:a16="http://schemas.microsoft.com/office/drawing/2014/main" id="{7B73B90E-4303-4D88-85F5-246B3A1A0D5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-1613" t="-1456" r="-3142" b="-3299"/>
          <a:stretch/>
        </p:blipFill>
        <p:spPr>
          <a:xfrm>
            <a:off x="5078050" y="939700"/>
            <a:ext cx="3350400" cy="3350400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9815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theme/theme1.xml><?xml version="1.0" encoding="utf-8"?>
<a:theme xmlns:a="http://schemas.openxmlformats.org/drawingml/2006/main" name="Startup Slide Deck by Slidesgo">
  <a:themeElements>
    <a:clrScheme name="Simple Light">
      <a:dk1>
        <a:srgbClr val="000000"/>
      </a:dk1>
      <a:lt1>
        <a:srgbClr val="FFFFFF"/>
      </a:lt1>
      <a:dk2>
        <a:srgbClr val="9E59AA"/>
      </a:dk2>
      <a:lt2>
        <a:srgbClr val="37474F"/>
      </a:lt2>
      <a:accent1>
        <a:srgbClr val="E3C3E9"/>
      </a:accent1>
      <a:accent2>
        <a:srgbClr val="212121"/>
      </a:accent2>
      <a:accent3>
        <a:srgbClr val="263238"/>
      </a:accent3>
      <a:accent4>
        <a:srgbClr val="999999"/>
      </a:accent4>
      <a:accent5>
        <a:srgbClr val="595959"/>
      </a:accent5>
      <a:accent6>
        <a:srgbClr val="BA68C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1059</TotalTime>
  <Words>251</Words>
  <Application>Microsoft Office PowerPoint</Application>
  <PresentationFormat>On-screen Show (16:9)</PresentationFormat>
  <Paragraphs>23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Montserrat ExtraBold</vt:lpstr>
      <vt:lpstr>Roboto</vt:lpstr>
      <vt:lpstr>Montserrat</vt:lpstr>
      <vt:lpstr>Montserrat SemiBold</vt:lpstr>
      <vt:lpstr>Arial</vt:lpstr>
      <vt:lpstr>Montserrat Black</vt:lpstr>
      <vt:lpstr>Startup Slide Deck by Slidesgo</vt:lpstr>
      <vt:lpstr>Virasschool</vt:lpstr>
      <vt:lpstr>PowerPoint Presentation</vt:lpstr>
      <vt:lpstr>Virasschool menggunakan bahasa pemrograman Python dengan metode NLP dan algoritm Cosine Similarity.</vt:lpstr>
      <vt:lpstr>Chatbot yang dikembangkan memanfaatkan natural language processing (NLP) agar sistem dapat memahami query pengguna dalam bentuk bahasa natural. </vt:lpstr>
      <vt:lpstr>Metode Cosine Similarity ialah metode untuk menghitung kesamaan antara dua buah objek yang dinyatakan dengan menggunakan keywords(kata kunci).</vt:lpstr>
      <vt:lpstr>Manfaat Virasschool</vt:lpstr>
      <vt:lpstr>Step Virasschool</vt:lpstr>
      <vt:lpstr>Target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POLI</dc:title>
  <dc:creator>User</dc:creator>
  <cp:lastModifiedBy>Gina</cp:lastModifiedBy>
  <cp:revision>7</cp:revision>
  <dcterms:modified xsi:type="dcterms:W3CDTF">2022-01-04T16:01:14Z</dcterms:modified>
</cp:coreProperties>
</file>